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357" r:id="rId3"/>
    <p:sldId id="358" r:id="rId4"/>
    <p:sldId id="257" r:id="rId5"/>
    <p:sldId id="259" r:id="rId6"/>
    <p:sldId id="290" r:id="rId7"/>
    <p:sldId id="258" r:id="rId8"/>
    <p:sldId id="262" r:id="rId9"/>
    <p:sldId id="323" r:id="rId10"/>
    <p:sldId id="324" r:id="rId11"/>
    <p:sldId id="359" r:id="rId12"/>
    <p:sldId id="266" r:id="rId13"/>
    <p:sldId id="325" r:id="rId14"/>
    <p:sldId id="326" r:id="rId15"/>
    <p:sldId id="327" r:id="rId16"/>
    <p:sldId id="328" r:id="rId17"/>
    <p:sldId id="329" r:id="rId18"/>
    <p:sldId id="330" r:id="rId19"/>
    <p:sldId id="263" r:id="rId20"/>
    <p:sldId id="308" r:id="rId21"/>
    <p:sldId id="315" r:id="rId22"/>
    <p:sldId id="342" r:id="rId23"/>
    <p:sldId id="343" r:id="rId24"/>
    <p:sldId id="344" r:id="rId25"/>
    <p:sldId id="345" r:id="rId26"/>
    <p:sldId id="317" r:id="rId27"/>
    <p:sldId id="319" r:id="rId28"/>
    <p:sldId id="318" r:id="rId29"/>
    <p:sldId id="346" r:id="rId30"/>
    <p:sldId id="349" r:id="rId31"/>
    <p:sldId id="351" r:id="rId32"/>
    <p:sldId id="355" r:id="rId33"/>
    <p:sldId id="320" r:id="rId34"/>
    <p:sldId id="321" r:id="rId35"/>
    <p:sldId id="26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6D707BB-BFC1-4DDE-870B-27DB024A8E54}">
          <p14:sldIdLst>
            <p14:sldId id="256"/>
            <p14:sldId id="357"/>
            <p14:sldId id="358"/>
            <p14:sldId id="257"/>
            <p14:sldId id="259"/>
            <p14:sldId id="290"/>
          </p14:sldIdLst>
        </p14:section>
        <p14:section name="Untitled Section" id="{2570D1DB-6B32-4CAB-B0A4-8C6166F67F16}">
          <p14:sldIdLst>
            <p14:sldId id="258"/>
            <p14:sldId id="262"/>
            <p14:sldId id="323"/>
            <p14:sldId id="324"/>
            <p14:sldId id="359"/>
            <p14:sldId id="266"/>
            <p14:sldId id="325"/>
            <p14:sldId id="326"/>
            <p14:sldId id="327"/>
            <p14:sldId id="328"/>
            <p14:sldId id="329"/>
            <p14:sldId id="330"/>
            <p14:sldId id="263"/>
            <p14:sldId id="308"/>
            <p14:sldId id="315"/>
            <p14:sldId id="342"/>
            <p14:sldId id="343"/>
            <p14:sldId id="344"/>
            <p14:sldId id="345"/>
            <p14:sldId id="317"/>
            <p14:sldId id="319"/>
            <p14:sldId id="318"/>
            <p14:sldId id="346"/>
            <p14:sldId id="349"/>
            <p14:sldId id="351"/>
            <p14:sldId id="355"/>
            <p14:sldId id="320"/>
            <p14:sldId id="321"/>
            <p14:sldId id="264"/>
          </p14:sldIdLst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m, Chi Ping" initials="LCP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92" autoAdjust="0"/>
    <p:restoredTop sz="89612" autoAdjust="0"/>
  </p:normalViewPr>
  <p:slideViewPr>
    <p:cSldViewPr snapToGrid="0">
      <p:cViewPr>
        <p:scale>
          <a:sx n="73" d="100"/>
          <a:sy n="73" d="100"/>
        </p:scale>
        <p:origin x="-126" y="-7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205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F5647-BE35-49FB-BB8C-75A150C30DBF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C7163-80DE-4567-90D9-19FCF60FF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18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 time frame on light trucks because light trucks have smaller sample size.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C7163-80DE-4567-90D9-19FCF60FF4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25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Medium Trucks are evenly spread. There are a few clusters, but  doe not seem to concentrate on particular type of land use or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C7163-80DE-4567-90D9-19FCF60FF4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43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Blac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C7163-80DE-4567-90D9-19FCF60FF4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28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more light trucks on dense mixed-use area on West Houston and Medical Center.   Also under airport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C7163-80DE-4567-90D9-19FCF60FF4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91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 Chemical Plants not major light ruck generators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C7163-80DE-4567-90D9-19FCF60FF40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59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C7163-80DE-4567-90D9-19FCF60FF40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22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question – In what degree Port generates truck Traffic?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C7163-80DE-4567-90D9-19FCF60FF40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81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question – In what degree Port generates truck Traffic?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C7163-80DE-4567-90D9-19FCF60FF40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96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question – In what degree Port generates truck Traffic?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C7163-80DE-4567-90D9-19FCF60FF40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82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every outliners could be found with causes. For time being, here only show a few interesting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C7163-80DE-4567-90D9-19FCF60FF40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14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some 58 TAZ has over 2000 manufacturing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C7163-80DE-4567-90D9-19FCF60FF40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15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Bus are excluded.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C7163-80DE-4567-90D9-19FCF60FF4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4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 number of trucks also observed on UPS and </a:t>
            </a:r>
            <a:r>
              <a:rPr lang="en-US" dirty="0" err="1"/>
              <a:t>Fedex</a:t>
            </a:r>
            <a:r>
              <a:rPr lang="en-US" dirty="0"/>
              <a:t> centers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C7163-80DE-4567-90D9-19FCF60FF40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40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C7163-80DE-4567-90D9-19FCF60FF4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00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more trucks in TAZ, there are more dots in the TAZ.  Visualization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C7163-80DE-4567-90D9-19FCF60FF4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29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plots showing where individual truck tour starts. </a:t>
            </a:r>
          </a:p>
          <a:p>
            <a:r>
              <a:rPr lang="en-US" dirty="0"/>
              <a:t>Heavy trucks are more concentrated around a few activity centers while medium trucks spread around.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C7163-80DE-4567-90D9-19FCF60FF4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plots showing where individual truck tour starts. </a:t>
            </a:r>
          </a:p>
          <a:p>
            <a:r>
              <a:rPr lang="en-US" dirty="0"/>
              <a:t>Heavy trucks are more concentrated around a few activity centers while medium trucks spread around.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C7163-80DE-4567-90D9-19FCF60FF4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25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C7163-80DE-4567-90D9-19FCF60FF4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60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 yellow – residential;    bright yellow – commercial;  Red – industrial and warehouse;  green – agriculture, park, open  </a:t>
            </a:r>
          </a:p>
          <a:p>
            <a:r>
              <a:rPr lang="en-US" dirty="0"/>
              <a:t>The map on the right hand side is the parcel map colored by land use purpose</a:t>
            </a:r>
          </a:p>
          <a:p>
            <a:r>
              <a:rPr lang="en-US" dirty="0"/>
              <a:t>Heavy trucks tend to concentrate on industrial and warehouse (red color) , but there a few exceptions.</a:t>
            </a:r>
          </a:p>
          <a:p>
            <a:r>
              <a:rPr lang="en-US" dirty="0"/>
              <a:t>Modelers should also expect the TDM should forecast heavy around industrial plants and warehouse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C7163-80DE-4567-90D9-19FCF60FF4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7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Blac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C7163-80DE-4567-90D9-19FCF60FF4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90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2F34C6-D889-4A9B-AD2E-3C74ACB590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856DA8-AB1D-49FC-A6D3-C9EDF8196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373" y="6356350"/>
            <a:ext cx="1005016" cy="50165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Futura Md BT" panose="020B0602020204020303" pitchFamily="34" charset="0"/>
              </a:defRPr>
            </a:lvl1pPr>
          </a:lstStyle>
          <a:p>
            <a:fld id="{8AB51D46-51CA-4273-BEFF-84B32B351A6D}" type="datetime1">
              <a:rPr lang="en-US" smtClean="0"/>
              <a:t>5/31/2019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53531CC-0EB2-4919-A949-39BA6995A47E}"/>
              </a:ext>
            </a:extLst>
          </p:cNvPr>
          <p:cNvSpPr/>
          <p:nvPr userDrawn="1"/>
        </p:nvSpPr>
        <p:spPr>
          <a:xfrm>
            <a:off x="0" y="2375458"/>
            <a:ext cx="12192000" cy="1619251"/>
          </a:xfrm>
          <a:prstGeom prst="rect">
            <a:avLst/>
          </a:prstGeom>
          <a:solidFill>
            <a:srgbClr val="25B5A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27D4BD-32FF-44EE-912C-C8010AC398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76525"/>
            <a:ext cx="12192000" cy="959194"/>
          </a:xfrm>
        </p:spPr>
        <p:txBody>
          <a:bodyPr anchor="b"/>
          <a:lstStyle>
            <a:lvl1pPr algn="ctr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FD469E33-233C-4488-AC4A-D5F63EA0D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44074" y="6346825"/>
            <a:ext cx="1203765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Futura Md BT" panose="020B0602020204020303" pitchFamily="34" charset="0"/>
              </a:defRPr>
            </a:lvl1pPr>
          </a:lstStyle>
          <a:p>
            <a:fld id="{2DB66072-5828-4EAD-B142-0C405BA48D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1C82EF5-1186-47EA-A8A8-A41E01713D11}"/>
              </a:ext>
            </a:extLst>
          </p:cNvPr>
          <p:cNvSpPr/>
          <p:nvPr userDrawn="1"/>
        </p:nvSpPr>
        <p:spPr>
          <a:xfrm>
            <a:off x="0" y="4003021"/>
            <a:ext cx="12192000" cy="2293925"/>
          </a:xfrm>
          <a:prstGeom prst="rect">
            <a:avLst/>
          </a:prstGeom>
          <a:solidFill>
            <a:srgbClr val="002F4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E99C3E7-AB41-41B4-8FB3-E228B5D83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744" y="5662549"/>
            <a:ext cx="5280453" cy="557083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2F043CB-B59B-4AB0-BB1B-E6AEC63EE5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795" y="5826211"/>
            <a:ext cx="848250" cy="8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71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9DC440-43F0-4B38-A14C-D0318EDDE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4D5377-2821-48FB-95B3-E2BDA1CC3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-341313">
              <a:defRPr/>
            </a:lvl1pPr>
            <a:lvl2pPr marL="798513" indent="-225425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337C10-E177-4D0A-8E94-0379E758A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284AA-E1FA-4FD7-A936-729510EB5C95}" type="datetime1">
              <a:rPr lang="en-US" smtClean="0"/>
              <a:t>5/31/2019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C84D4D-4C9E-4D63-BC58-ED24FA0D4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6072-5828-4EAD-B142-0C405BA4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00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0731ECD-366D-4449-AF44-4449041BD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9DC440-43F0-4B38-A14C-D0318EDDE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4D5377-2821-48FB-95B3-E2BDA1CC3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6" y="1615130"/>
            <a:ext cx="12339251" cy="4351338"/>
          </a:xfrm>
        </p:spPr>
        <p:txBody>
          <a:bodyPr/>
          <a:lstStyle>
            <a:lvl1pPr marL="341313" indent="-341313">
              <a:defRPr/>
            </a:lvl1pPr>
            <a:lvl2pPr marL="798513" indent="-228600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337C10-E177-4D0A-8E94-0379E758A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E45A-1B24-4FAB-BEE1-EC05B0AC952D}" type="datetime1">
              <a:rPr lang="en-US" smtClean="0"/>
              <a:t>5/31/2019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C84D4D-4C9E-4D63-BC58-ED24FA0D4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6072-5828-4EAD-B142-0C405BA48D6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8DF083B-62FE-4834-A9AD-4D8FB0115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795" y="5826211"/>
            <a:ext cx="848250" cy="8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96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00BA0D-469E-4510-8712-A3DA60137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0E6899-6C7B-4E69-B78B-DFE1D12893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09800" y="1610411"/>
            <a:ext cx="4870622" cy="4351338"/>
          </a:xfrm>
        </p:spPr>
        <p:txBody>
          <a:bodyPr/>
          <a:lstStyle>
            <a:lvl1pPr marL="341313" indent="-341313"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C1379EF-687D-4DD7-B733-4FEC8F835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99472" y="1610411"/>
            <a:ext cx="4870622" cy="4351338"/>
          </a:xfrm>
        </p:spPr>
        <p:txBody>
          <a:bodyPr/>
          <a:lstStyle>
            <a:lvl1pPr marL="341313" indent="-341313"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929835C-A085-4BB9-A8BA-1FC97D4BC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1849" y="6353861"/>
            <a:ext cx="2743200" cy="504139"/>
          </a:xfrm>
        </p:spPr>
        <p:txBody>
          <a:bodyPr/>
          <a:lstStyle/>
          <a:p>
            <a:fld id="{D7A4F7C1-23BF-400D-B54D-C3EDB84CC386}" type="datetime1">
              <a:rPr lang="en-US" smtClean="0"/>
              <a:t>5/31/2019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E7E2BF-6D01-42DE-8891-E84C8570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6072-5828-4EAD-B142-0C405BA4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19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06D9FAF-18A4-44FA-8B19-23D7BDB957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0D98AE1-6E63-4A67-AE88-ECF74820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4482" y="1321090"/>
            <a:ext cx="5038173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303522D-4A54-41F8-A627-6B7CE38F5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482" y="2145002"/>
            <a:ext cx="5038173" cy="3684588"/>
          </a:xfrm>
        </p:spPr>
        <p:txBody>
          <a:bodyPr/>
          <a:lstStyle>
            <a:lvl1pPr marL="341313" indent="-341313"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7A14D3E-548A-4EDE-B3E5-0D238E460E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52655" y="1321090"/>
            <a:ext cx="5923026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AF5E5D4-91B8-4F71-82CA-998F866DA5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52655" y="2145002"/>
            <a:ext cx="5923026" cy="3684588"/>
          </a:xfrm>
        </p:spPr>
        <p:txBody>
          <a:bodyPr/>
          <a:lstStyle>
            <a:lvl1pPr marL="341313" indent="-341313"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4C5B141-E513-4D0D-8663-BFFD3FE3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5970-90B6-42F4-B9DE-445EDCEA637A}" type="datetime1">
              <a:rPr lang="en-US" smtClean="0"/>
              <a:t>5/31/2019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FA8CAF0-BBD3-42E0-8826-83B93194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6072-5828-4EAD-B142-0C405BA48D6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A56EF9C3-5A5D-4640-9179-CFAC6907C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49" y="-24714"/>
            <a:ext cx="1108195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D6D514F-899D-4565-B806-477A9F6B9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795" y="5826211"/>
            <a:ext cx="848250" cy="8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1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AF4155-4698-4517-83E0-F92864E63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FE4A8CF-28DC-462F-B95D-28E2BFA2D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3E381-4BFD-42CE-A75B-CD8135289F81}" type="datetime1">
              <a:rPr lang="en-US" smtClean="0"/>
              <a:t>5/31/2019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E5DD604-7264-4FF8-9393-ED843080F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6072-5828-4EAD-B142-0C405BA4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9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47B6FDC-4C13-4B2E-AD8D-2041D7C56E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AF4155-4698-4517-83E0-F92864E63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FE4A8CF-28DC-462F-B95D-28E2BFA2D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3E381-4BFD-42CE-A75B-CD8135289F81}" type="datetime1">
              <a:rPr lang="en-US" smtClean="0"/>
              <a:t>5/31/2019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E5DD604-7264-4FF8-9393-ED843080F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6072-5828-4EAD-B142-0C405BA48D6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7114DD-E740-441E-836D-2066EDF956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795" y="5826211"/>
            <a:ext cx="848250" cy="8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06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E7A4FAA-C889-4BFC-B5D0-F52C3D3A7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9AC5-517F-46E9-B515-B21176BBB4E0}" type="datetime1">
              <a:rPr lang="en-US" smtClean="0"/>
              <a:t>5/31/2019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C3C79E-8173-4D5A-8555-DD4DD5067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6072-5828-4EAD-B142-0C405BA4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60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47B6FDC-4C13-4B2E-AD8D-2041D7C56E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FE4A8CF-28DC-462F-B95D-28E2BFA2D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3E381-4BFD-42CE-A75B-CD8135289F81}" type="datetime1">
              <a:rPr lang="en-US" smtClean="0"/>
              <a:t>5/31/2019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E5DD604-7264-4FF8-9393-ED843080F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6072-5828-4EAD-B142-0C405BA48D6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7114DD-E740-441E-836D-2066EDF956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795" y="5826211"/>
            <a:ext cx="848250" cy="8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89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1CECFF-CCBE-42A3-A741-66F08494587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A071E1A-2272-4999-BAF0-6E9764780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654" y="-1"/>
            <a:ext cx="11788345" cy="1228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1317D6-EF9C-4877-A962-8E25DB010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9727" y="161513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3F4D2F-CED4-4213-ADBB-FB6DCD52A2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1849" y="6353175"/>
            <a:ext cx="2743200" cy="504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Futura Md BT" panose="020B0602020204020303" pitchFamily="34" charset="0"/>
              </a:defRPr>
            </a:lvl1pPr>
          </a:lstStyle>
          <a:p>
            <a:fld id="{F9E12B71-6DB9-40FC-A497-D8D910C863B3}" type="datetime1">
              <a:rPr lang="en-US" smtClean="0"/>
              <a:t>5/31/2019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5E9675-5394-4D59-A39E-941745D4CE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44074" y="6346825"/>
            <a:ext cx="1203765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Futura Md BT" panose="020B0602020204020303" pitchFamily="34" charset="0"/>
              </a:defRPr>
            </a:lvl1pPr>
          </a:lstStyle>
          <a:p>
            <a:fld id="{2DB66072-5828-4EAD-B142-0C405BA48D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BA6E9A-4C0D-406F-B5CC-33FAA3649DF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795" y="5826211"/>
            <a:ext cx="848250" cy="8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05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Futura Md BT" panose="020B0602020204020303" pitchFamily="34" charset="0"/>
          <a:ea typeface="+mj-ea"/>
          <a:cs typeface="+mj-cs"/>
        </a:defRPr>
      </a:lvl1pPr>
    </p:titleStyle>
    <p:bodyStyle>
      <a:lvl1pPr marL="341313" indent="-341313" algn="l" defTabSz="914400" rtl="0" eaLnBrk="1" latinLnBrk="0" hangingPunct="1">
        <a:lnSpc>
          <a:spcPct val="90000"/>
        </a:lnSpc>
        <a:spcBef>
          <a:spcPts val="1000"/>
        </a:spcBef>
        <a:buClr>
          <a:srgbClr val="25B5AF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Futura Md BT" panose="020B0602020204020303" pitchFamily="34" charset="0"/>
          <a:ea typeface="+mn-ea"/>
          <a:cs typeface="+mn-cs"/>
        </a:defRPr>
      </a:lvl1pPr>
      <a:lvl2pPr marL="798513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5B5AF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utura Md BT" panose="020B06020202040203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5B5AF"/>
        </a:buClr>
        <a:buSzPct val="80000"/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Futura Md BT" panose="020B06020202040203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utura Md BT" panose="020B06020202040203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utura Md BT" panose="020B06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tm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sv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sv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F9F4B2-47BC-4856-AA9D-CFFBC2DA6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949403"/>
            <a:ext cx="12192000" cy="959194"/>
          </a:xfrm>
        </p:spPr>
        <p:txBody>
          <a:bodyPr>
            <a:normAutofit fontScale="90000"/>
          </a:bodyPr>
          <a:lstStyle/>
          <a:p>
            <a:r>
              <a:rPr lang="en-US" dirty="0"/>
              <a:t>Visualization of Truck GPS </a:t>
            </a:r>
            <a:br>
              <a:rPr lang="en-US" dirty="0"/>
            </a:br>
            <a:r>
              <a:rPr lang="en-US" dirty="0"/>
              <a:t>Origin-Destination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EE573D-4BDB-47EA-B294-B6FD41A61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8558" y="4461893"/>
            <a:ext cx="5413313" cy="798546"/>
          </a:xfrm>
        </p:spPr>
        <p:txBody>
          <a:bodyPr>
            <a:normAutofit fontScale="85000" lnSpcReduction="10000"/>
          </a:bodyPr>
          <a:lstStyle/>
          <a:p>
            <a:endParaRPr lang="en-US" dirty="0"/>
          </a:p>
          <a:p>
            <a:r>
              <a:rPr lang="en-US" dirty="0"/>
              <a:t>Chi Ping Lam, Houston-Galveston Area Council</a:t>
            </a:r>
          </a:p>
        </p:txBody>
      </p:sp>
    </p:spTree>
    <p:extLst>
      <p:ext uri="{BB962C8B-B14F-4D97-AF65-F5344CB8AC3E}">
        <p14:creationId xmlns:p14="http://schemas.microsoft.com/office/powerpoint/2010/main" val="801883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709CD4AD-0D2B-43E9-977F-560082D35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vs Medium Truck Tour Origin</a:t>
            </a:r>
          </a:p>
        </p:txBody>
      </p:sp>
      <p:pic>
        <p:nvPicPr>
          <p:cNvPr id="13" name="Content Placeholder 12" descr="Origin MD.pdf - Adobe Acrobat Reader DC">
            <a:extLst>
              <a:ext uri="{FF2B5EF4-FFF2-40B4-BE49-F238E27FC236}">
                <a16:creationId xmlns:a16="http://schemas.microsoft.com/office/drawing/2014/main" xmlns="" id="{34C8957B-9D50-40B5-BE35-3F8C4FC528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2" t="28198" r="41176" b="16768"/>
          <a:stretch/>
        </p:blipFill>
        <p:spPr>
          <a:xfrm>
            <a:off x="6870699" y="1272132"/>
            <a:ext cx="4249057" cy="4996084"/>
          </a:xfrm>
        </p:spPr>
      </p:pic>
      <p:pic>
        <p:nvPicPr>
          <p:cNvPr id="5" name="Content Placeholder 3" descr="Origin LD.pdf - Adobe Acrobat Reader DC">
            <a:extLst>
              <a:ext uri="{FF2B5EF4-FFF2-40B4-BE49-F238E27FC236}">
                <a16:creationId xmlns:a16="http://schemas.microsoft.com/office/drawing/2014/main" xmlns="" id="{93B6E1AD-60E0-4CE2-898C-8FAAEA2BAE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t="19712" r="36275" b="3220"/>
          <a:stretch/>
        </p:blipFill>
        <p:spPr>
          <a:xfrm>
            <a:off x="2144486" y="1302827"/>
            <a:ext cx="3951514" cy="496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55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BADCB1-BF1D-4B65-98B7-79CCD33DC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986D93-8B45-4895-9F04-CBADB6E23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Could land-use explain the truck locations?</a:t>
            </a:r>
          </a:p>
          <a:p>
            <a:pPr lvl="1"/>
            <a:r>
              <a:rPr lang="en-US" dirty="0"/>
              <a:t>Compare truck locations to Land-Use map</a:t>
            </a:r>
          </a:p>
          <a:p>
            <a:pPr lvl="1"/>
            <a:r>
              <a:rPr lang="en-US" dirty="0"/>
              <a:t>Truck locations by color-scale and dot density</a:t>
            </a:r>
          </a:p>
        </p:txBody>
      </p:sp>
    </p:spTree>
    <p:extLst>
      <p:ext uri="{BB962C8B-B14F-4D97-AF65-F5344CB8AC3E}">
        <p14:creationId xmlns:p14="http://schemas.microsoft.com/office/powerpoint/2010/main" val="3163180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DB5BE7-87D1-4425-82F2-76559924E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Truck Tour Origin </a:t>
            </a:r>
            <a:br>
              <a:rPr lang="en-US" dirty="0"/>
            </a:br>
            <a:r>
              <a:rPr lang="en-US" dirty="0"/>
              <a:t>by Land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0DF587-4D33-45FA-828A-BA1927611F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Retail, household, and warehouse are top 3 land use  of truck locations</a:t>
            </a:r>
          </a:p>
          <a:p>
            <a:r>
              <a:rPr lang="en-US" dirty="0"/>
              <a:t>Industrial is #4</a:t>
            </a:r>
          </a:p>
          <a:p>
            <a:r>
              <a:rPr lang="en-US" dirty="0"/>
              <a:t>Over 30% Heavy truck are from outside of region (N/A)</a:t>
            </a:r>
          </a:p>
          <a:p>
            <a:r>
              <a:rPr lang="en-US" dirty="0"/>
              <a:t>Heavy trucks are much less likely go to residential land use, therefore least spread out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F45A886-AE36-4AD8-9F9F-4E48A08198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99300" y="2117711"/>
            <a:ext cx="4870450" cy="333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60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CF8248-40E7-4B14-9202-1DDE96972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Heavy Trucks vs Parcel Level Land use</a:t>
            </a:r>
          </a:p>
        </p:txBody>
      </p:sp>
      <p:pic>
        <p:nvPicPr>
          <p:cNvPr id="7" name="Content Placeholder 6" descr="Land-Use2014.mxd - ArcMap">
            <a:extLst>
              <a:ext uri="{FF2B5EF4-FFF2-40B4-BE49-F238E27FC236}">
                <a16:creationId xmlns:a16="http://schemas.microsoft.com/office/drawing/2014/main" xmlns="" id="{589F613A-8510-48A1-A60C-E2DAF41A40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3" t="9221" r="10536" b="4431"/>
          <a:stretch/>
        </p:blipFill>
        <p:spPr>
          <a:xfrm>
            <a:off x="5388749" y="1228423"/>
            <a:ext cx="6399597" cy="4856178"/>
          </a:xfrm>
        </p:spPr>
      </p:pic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xmlns="" id="{7D48C877-B552-4D88-8568-A32CE6BFD4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3" t="23983" r="36273" b="37352"/>
          <a:stretch/>
        </p:blipFill>
        <p:spPr>
          <a:xfrm>
            <a:off x="92900" y="1228423"/>
            <a:ext cx="5148215" cy="485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07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FF99F8-4C0D-467F-B0ED-00DF4C0B0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915" y="119520"/>
            <a:ext cx="4278085" cy="896368"/>
          </a:xfrm>
        </p:spPr>
        <p:txBody>
          <a:bodyPr>
            <a:normAutofit fontScale="90000"/>
          </a:bodyPr>
          <a:lstStyle/>
          <a:p>
            <a:r>
              <a:rPr lang="en-US" dirty="0"/>
              <a:t>Heavy Truck vs </a:t>
            </a:r>
            <a:br>
              <a:rPr lang="en-US" dirty="0"/>
            </a:br>
            <a:r>
              <a:rPr lang="en-US" dirty="0"/>
              <a:t>Land Use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B35E5B18-CB8C-46DB-94AF-6228DE90A4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8" t="8693" r="1949" b="22113"/>
          <a:stretch/>
        </p:blipFill>
        <p:spPr>
          <a:xfrm>
            <a:off x="749300" y="782301"/>
            <a:ext cx="5346700" cy="5767535"/>
          </a:xfrm>
          <a:ln w="38100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0580EC1-E617-4F73-807D-53CCA13CF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3385" y="1790592"/>
            <a:ext cx="4870622" cy="33013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Cluster on Industrial area (red color), especially Houston Ship Channel </a:t>
            </a:r>
          </a:p>
          <a:p>
            <a:r>
              <a:rPr lang="en-US" dirty="0"/>
              <a:t>A few near airports and seaports</a:t>
            </a:r>
          </a:p>
          <a:p>
            <a:r>
              <a:rPr lang="en-US" dirty="0"/>
              <a:t>Lightly spread to other land use</a:t>
            </a:r>
          </a:p>
          <a:p>
            <a:r>
              <a:rPr lang="en-US" sz="1500" dirty="0"/>
              <a:t>Black dot = 100 Heavy Trucks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Graphic 7" descr="Airplane">
            <a:extLst>
              <a:ext uri="{FF2B5EF4-FFF2-40B4-BE49-F238E27FC236}">
                <a16:creationId xmlns:a16="http://schemas.microsoft.com/office/drawing/2014/main" xmlns="" id="{D2E094A4-5510-4D3F-8480-2D495F8A13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755900" y="2101741"/>
            <a:ext cx="292100" cy="2921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Graphic 8" descr="Airplane">
            <a:extLst>
              <a:ext uri="{FF2B5EF4-FFF2-40B4-BE49-F238E27FC236}">
                <a16:creationId xmlns:a16="http://schemas.microsoft.com/office/drawing/2014/main" xmlns="" id="{ACF3D39E-4341-466C-9D22-2B0E76A2EF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062288" y="4551363"/>
            <a:ext cx="360362" cy="36036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Graphic 10" descr="Cruise ship">
            <a:extLst>
              <a:ext uri="{FF2B5EF4-FFF2-40B4-BE49-F238E27FC236}">
                <a16:creationId xmlns:a16="http://schemas.microsoft.com/office/drawing/2014/main" xmlns="" id="{52839BF5-A093-48BA-81DE-C4FF8BE6BC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046205" y="4211638"/>
            <a:ext cx="360363" cy="36036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Graphic 11" descr="Cruise ship">
            <a:extLst>
              <a:ext uri="{FF2B5EF4-FFF2-40B4-BE49-F238E27FC236}">
                <a16:creationId xmlns:a16="http://schemas.microsoft.com/office/drawing/2014/main" xmlns="" id="{42C5E1F1-E7CF-403C-9D1A-44815D7F67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922836" y="4911725"/>
            <a:ext cx="360363" cy="36036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70541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E2AC2F58-5BD3-459D-998D-737FF4CAFA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CF8248-40E7-4B14-9202-1DDE96972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Medium Trucks vs Parcel Level Land use</a:t>
            </a:r>
          </a:p>
        </p:txBody>
      </p:sp>
      <p:pic>
        <p:nvPicPr>
          <p:cNvPr id="7" name="Content Placeholder 6" descr="Land-Use2014.mxd - ArcMap">
            <a:extLst>
              <a:ext uri="{FF2B5EF4-FFF2-40B4-BE49-F238E27FC236}">
                <a16:creationId xmlns:a16="http://schemas.microsoft.com/office/drawing/2014/main" xmlns="" id="{589F613A-8510-48A1-A60C-E2DAF41A40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3" t="9221" r="10536" b="4431"/>
          <a:stretch/>
        </p:blipFill>
        <p:spPr>
          <a:xfrm>
            <a:off x="5347303" y="1311479"/>
            <a:ext cx="6522185" cy="4949201"/>
          </a:xfrm>
        </p:spPr>
      </p:pic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xmlns="" id="{6E7112ED-F890-4F8A-8AEA-955DA6F523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1" t="27497" r="37934" b="36786"/>
          <a:stretch/>
        </p:blipFill>
        <p:spPr>
          <a:xfrm>
            <a:off x="0" y="1311478"/>
            <a:ext cx="5203065" cy="494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75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FF99F8-4C0D-467F-B0ED-00DF4C0B0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431" y="0"/>
            <a:ext cx="5092698" cy="1325563"/>
          </a:xfrm>
        </p:spPr>
        <p:txBody>
          <a:bodyPr/>
          <a:lstStyle/>
          <a:p>
            <a:r>
              <a:rPr lang="en-US" dirty="0"/>
              <a:t>Medium Truck vs Land Use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B35E5B18-CB8C-46DB-94AF-6228DE90A4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" t="3798" r="9426" b="5057"/>
          <a:stretch/>
        </p:blipFill>
        <p:spPr>
          <a:xfrm>
            <a:off x="1485900" y="460854"/>
            <a:ext cx="4158908" cy="587463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0580EC1-E617-4F73-807D-53CCA13CF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7194" y="1626739"/>
            <a:ext cx="4870622" cy="4351338"/>
          </a:xfrm>
        </p:spPr>
        <p:txBody>
          <a:bodyPr/>
          <a:lstStyle/>
          <a:p>
            <a:r>
              <a:rPr lang="en-US" dirty="0"/>
              <a:t>Spread out</a:t>
            </a:r>
          </a:p>
          <a:p>
            <a:r>
              <a:rPr lang="en-US" dirty="0"/>
              <a:t>Denser on Industrial (red) and commercial (orange)  </a:t>
            </a:r>
          </a:p>
          <a:p>
            <a:r>
              <a:rPr lang="en-US" dirty="0"/>
              <a:t>Decent number of trucks on residential land use</a:t>
            </a:r>
          </a:p>
          <a:p>
            <a:r>
              <a:rPr lang="en-US" sz="1400" dirty="0"/>
              <a:t>Black dot = 400 Medium Trucks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793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Land-Use2014.mxd - ArcMap">
            <a:extLst>
              <a:ext uri="{FF2B5EF4-FFF2-40B4-BE49-F238E27FC236}">
                <a16:creationId xmlns:a16="http://schemas.microsoft.com/office/drawing/2014/main" xmlns="" id="{589F613A-8510-48A1-A60C-E2DAF41A40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3" t="9221" r="10536" b="4431"/>
          <a:stretch/>
        </p:blipFill>
        <p:spPr>
          <a:xfrm>
            <a:off x="5670834" y="1374904"/>
            <a:ext cx="6377787" cy="4839628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A65039E-EBCC-4C0D-83FF-9F1EBDA86F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t="28371" r="11304" b="17972"/>
          <a:stretch/>
        </p:blipFill>
        <p:spPr>
          <a:xfrm>
            <a:off x="45021" y="1374904"/>
            <a:ext cx="5505773" cy="483962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CF8248-40E7-4B14-9202-1DDE96972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Trucks vs Parcel Land use</a:t>
            </a:r>
          </a:p>
        </p:txBody>
      </p:sp>
      <p:pic>
        <p:nvPicPr>
          <p:cNvPr id="5" name="Graphic 4" descr="Airplane">
            <a:extLst>
              <a:ext uri="{FF2B5EF4-FFF2-40B4-BE49-F238E27FC236}">
                <a16:creationId xmlns:a16="http://schemas.microsoft.com/office/drawing/2014/main" xmlns="" id="{D9AC15A2-1465-4793-B07C-5EB2E1071C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803900" y="2747963"/>
            <a:ext cx="292100" cy="2921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Graphic 5" descr="Airplane">
            <a:extLst>
              <a:ext uri="{FF2B5EF4-FFF2-40B4-BE49-F238E27FC236}">
                <a16:creationId xmlns:a16="http://schemas.microsoft.com/office/drawing/2014/main" xmlns="" id="{E77FB37E-5A3E-467F-82B9-22B195382D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987693" y="1893086"/>
            <a:ext cx="292100" cy="2921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7145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FF99F8-4C0D-467F-B0ED-00DF4C0B0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6659" y="19150"/>
            <a:ext cx="5092698" cy="1325563"/>
          </a:xfrm>
        </p:spPr>
        <p:txBody>
          <a:bodyPr/>
          <a:lstStyle/>
          <a:p>
            <a:r>
              <a:rPr lang="en-US" dirty="0"/>
              <a:t>Light Truck vs Land Use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B35E5B18-CB8C-46DB-94AF-6228DE90A4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44" y="681932"/>
            <a:ext cx="4587070" cy="5936208"/>
          </a:xfrm>
          <a:ln w="28575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0580EC1-E617-4F73-807D-53CCA13CF7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More light trucks on denser on mixed use area.</a:t>
            </a:r>
          </a:p>
          <a:p>
            <a:r>
              <a:rPr lang="en-US" dirty="0"/>
              <a:t>Some clusters on unexpected locations</a:t>
            </a:r>
          </a:p>
          <a:p>
            <a:pPr lvl="1"/>
            <a:r>
              <a:rPr lang="en-US" dirty="0"/>
              <a:t>Sampling size big enough?</a:t>
            </a:r>
          </a:p>
          <a:p>
            <a:r>
              <a:rPr lang="en-US" sz="1400" dirty="0"/>
              <a:t>Black dot = 400 Light Trucks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B03C5EE-26BE-4983-B381-80E756A6143E}"/>
              </a:ext>
            </a:extLst>
          </p:cNvPr>
          <p:cNvSpPr/>
          <p:nvPr/>
        </p:nvSpPr>
        <p:spPr>
          <a:xfrm>
            <a:off x="1485900" y="4483100"/>
            <a:ext cx="736600" cy="9271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06C705E-55E8-42DB-85DE-04C82434EB04}"/>
              </a:ext>
            </a:extLst>
          </p:cNvPr>
          <p:cNvSpPr/>
          <p:nvPr/>
        </p:nvSpPr>
        <p:spPr>
          <a:xfrm>
            <a:off x="4191000" y="5410200"/>
            <a:ext cx="1041400" cy="6985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1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3BF671-CED1-49D2-9739-3A2DCCC15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 of trucks vs Parcel Land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58849D-F1DC-4AFB-AA24-9F0B2C3A5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9727" y="1615130"/>
            <a:ext cx="8980273" cy="4351338"/>
          </a:xfrm>
        </p:spPr>
        <p:txBody>
          <a:bodyPr>
            <a:normAutofit/>
          </a:bodyPr>
          <a:lstStyle/>
          <a:p>
            <a:r>
              <a:rPr lang="en-US" dirty="0"/>
              <a:t>Heavy truck clusters on industrial land use</a:t>
            </a:r>
          </a:p>
          <a:p>
            <a:r>
              <a:rPr lang="en-US" dirty="0"/>
              <a:t>Medium truck are more spread out, albeit denser on industrial and commercial area</a:t>
            </a:r>
          </a:p>
          <a:p>
            <a:r>
              <a:rPr lang="en-US" dirty="0"/>
              <a:t>Some unexpected cluster for light truck.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192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11C0B-F5ED-4A20-A45B-91F78E263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H-GAC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8D4240-51D2-4F7F-943F-B808E493FC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6.8 million population today, 10.7 million 2045</a:t>
            </a:r>
          </a:p>
          <a:p>
            <a:r>
              <a:rPr lang="en-US" dirty="0"/>
              <a:t>27,000 total road miles</a:t>
            </a:r>
          </a:p>
          <a:p>
            <a:r>
              <a:rPr lang="en-US" dirty="0"/>
              <a:t>185 million average weekday vehicle miles total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BD737D-728A-45B3-8B9A-097E0A3E48C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209210" y="1396419"/>
            <a:ext cx="40383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328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F22F07-7D00-4358-98CF-BBC7375BF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Truck vs Employment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DAF4EC-EE52-4EB0-972E-7930B7FD2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9727" y="1615130"/>
            <a:ext cx="9045587" cy="4351338"/>
          </a:xfrm>
        </p:spPr>
        <p:txBody>
          <a:bodyPr/>
          <a:lstStyle/>
          <a:p>
            <a:r>
              <a:rPr lang="en-US" dirty="0"/>
              <a:t>Land use does not indicate activity density. Employment does.</a:t>
            </a:r>
          </a:p>
          <a:p>
            <a:r>
              <a:rPr lang="en-US" dirty="0"/>
              <a:t>There are more employment classification than land use.</a:t>
            </a:r>
          </a:p>
          <a:p>
            <a:r>
              <a:rPr lang="en-US" dirty="0"/>
              <a:t>Truck model uses employment to calculate the size function (attractiveness) in tour generation model and destination choice model</a:t>
            </a:r>
          </a:p>
          <a:p>
            <a:r>
              <a:rPr lang="en-US" dirty="0"/>
              <a:t>Employments tell same stories as land use with a few more insights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371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0E20F9D6-934B-4C10-A9DD-E6573CA3F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ports?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427EC23A-AF29-4403-81B1-7270016A0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9727" y="1615130"/>
            <a:ext cx="8098530" cy="4351338"/>
          </a:xfrm>
        </p:spPr>
        <p:txBody>
          <a:bodyPr/>
          <a:lstStyle/>
          <a:p>
            <a:r>
              <a:rPr lang="en-US" dirty="0"/>
              <a:t>Policymakers are very interested in regional cargo seaports and airports. </a:t>
            </a:r>
          </a:p>
          <a:p>
            <a:r>
              <a:rPr lang="en-US" dirty="0"/>
              <a:t>Are these ports major truck generators as claimed?</a:t>
            </a:r>
          </a:p>
        </p:txBody>
      </p:sp>
    </p:spTree>
    <p:extLst>
      <p:ext uri="{BB962C8B-B14F-4D97-AF65-F5344CB8AC3E}">
        <p14:creationId xmlns:p14="http://schemas.microsoft.com/office/powerpoint/2010/main" val="3827577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FB382F-E16D-4A99-B80B-C7B205F34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400" y="173037"/>
            <a:ext cx="9550400" cy="1325563"/>
          </a:xfrm>
        </p:spPr>
        <p:txBody>
          <a:bodyPr/>
          <a:lstStyle/>
          <a:p>
            <a:r>
              <a:rPr lang="en-US" dirty="0"/>
              <a:t>Port of Houston  - Heavy Trucks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DDFCEE2-A451-4901-A23C-88F11D29E0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49"/>
          <a:stretch/>
        </p:blipFill>
        <p:spPr>
          <a:xfrm>
            <a:off x="749300" y="1277078"/>
            <a:ext cx="5003800" cy="499228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0447B5-8EEA-4D9A-91CD-B643D7530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0000" y="1498600"/>
            <a:ext cx="5003800" cy="4678363"/>
          </a:xfrm>
        </p:spPr>
        <p:txBody>
          <a:bodyPr/>
          <a:lstStyle/>
          <a:p>
            <a:r>
              <a:rPr lang="en-US" dirty="0" err="1"/>
              <a:t>Barbours</a:t>
            </a:r>
            <a:r>
              <a:rPr lang="en-US" dirty="0"/>
              <a:t> Cut is the largest container facility </a:t>
            </a:r>
          </a:p>
          <a:p>
            <a:r>
              <a:rPr lang="en-US" dirty="0"/>
              <a:t>It generates some heavy trucks, but not as much as some refinery and chemical plants nearby</a:t>
            </a:r>
          </a:p>
          <a:p>
            <a:r>
              <a:rPr lang="en-US" sz="1600" dirty="0"/>
              <a:t>Size of dot proportional to number of trucks in a TAZ</a:t>
            </a:r>
          </a:p>
        </p:txBody>
      </p:sp>
      <p:pic>
        <p:nvPicPr>
          <p:cNvPr id="8" name="Graphic 7" descr="Cruise ship">
            <a:extLst>
              <a:ext uri="{FF2B5EF4-FFF2-40B4-BE49-F238E27FC236}">
                <a16:creationId xmlns:a16="http://schemas.microsoft.com/office/drawing/2014/main" xmlns="" id="{31813669-16AE-4387-929F-174FBFDC03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149850" y="4597400"/>
            <a:ext cx="4191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60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FB382F-E16D-4A99-B80B-C7B205F34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029" y="276047"/>
            <a:ext cx="10181771" cy="1325563"/>
          </a:xfrm>
        </p:spPr>
        <p:txBody>
          <a:bodyPr/>
          <a:lstStyle/>
          <a:p>
            <a:r>
              <a:rPr lang="en-US" dirty="0"/>
              <a:t>Port of Houston  - Medium Trucks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DDFCEE2-A451-4901-A23C-88F11D29E0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58"/>
          <a:stretch/>
        </p:blipFill>
        <p:spPr>
          <a:xfrm>
            <a:off x="539750" y="1275558"/>
            <a:ext cx="5029200" cy="510387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0447B5-8EEA-4D9A-91CD-B643D7530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0000" y="1498600"/>
            <a:ext cx="5003800" cy="4678363"/>
          </a:xfrm>
        </p:spPr>
        <p:txBody>
          <a:bodyPr/>
          <a:lstStyle/>
          <a:p>
            <a:r>
              <a:rPr lang="en-US" dirty="0"/>
              <a:t>The container port does not generate much medium trucks!</a:t>
            </a:r>
          </a:p>
          <a:p>
            <a:r>
              <a:rPr lang="en-US" sz="1600" dirty="0"/>
              <a:t>Size of dot proportional to number of trucks</a:t>
            </a:r>
          </a:p>
          <a:p>
            <a:endParaRPr lang="en-US" dirty="0"/>
          </a:p>
        </p:txBody>
      </p:sp>
      <p:pic>
        <p:nvPicPr>
          <p:cNvPr id="8" name="Graphic 7" descr="Cruise ship">
            <a:extLst>
              <a:ext uri="{FF2B5EF4-FFF2-40B4-BE49-F238E27FC236}">
                <a16:creationId xmlns:a16="http://schemas.microsoft.com/office/drawing/2014/main" xmlns="" id="{31813669-16AE-4387-929F-174FBFDC03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59350" y="4737100"/>
            <a:ext cx="4191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82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FB382F-E16D-4A99-B80B-C7B205F34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400" y="188118"/>
            <a:ext cx="9550400" cy="1325563"/>
          </a:xfrm>
        </p:spPr>
        <p:txBody>
          <a:bodyPr/>
          <a:lstStyle/>
          <a:p>
            <a:r>
              <a:rPr lang="en-US" dirty="0"/>
              <a:t>IAH Airport- Heavy Trucks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DDFCEE2-A451-4901-A23C-88F11D29E0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5" y="1587500"/>
            <a:ext cx="5719483" cy="44196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0447B5-8EEA-4D9A-91CD-B643D7530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0000" y="1498600"/>
            <a:ext cx="5003800" cy="4678363"/>
          </a:xfrm>
        </p:spPr>
        <p:txBody>
          <a:bodyPr/>
          <a:lstStyle/>
          <a:p>
            <a:r>
              <a:rPr lang="en-US" dirty="0"/>
              <a:t>IAH is the largest airport in Houston</a:t>
            </a:r>
          </a:p>
          <a:p>
            <a:r>
              <a:rPr lang="en-US" dirty="0"/>
              <a:t>Not generate heavy truck at all</a:t>
            </a:r>
          </a:p>
          <a:p>
            <a:r>
              <a:rPr lang="en-US" sz="1800" dirty="0"/>
              <a:t>Size of dot proportional to number of trucks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478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FB382F-E16D-4A99-B80B-C7B205F34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400" y="173037"/>
            <a:ext cx="9550400" cy="1325563"/>
          </a:xfrm>
        </p:spPr>
        <p:txBody>
          <a:bodyPr/>
          <a:lstStyle/>
          <a:p>
            <a:r>
              <a:rPr lang="en-US" dirty="0"/>
              <a:t>IAH Airport- Medium Trucks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DDFCEE2-A451-4901-A23C-88F11D29E0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5" y="1587500"/>
            <a:ext cx="5719482" cy="44196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0447B5-8EEA-4D9A-91CD-B643D7530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0000" y="1498600"/>
            <a:ext cx="5003800" cy="4678363"/>
          </a:xfrm>
        </p:spPr>
        <p:txBody>
          <a:bodyPr/>
          <a:lstStyle/>
          <a:p>
            <a:r>
              <a:rPr lang="en-US" dirty="0"/>
              <a:t>IAH is the largest airport in Houston</a:t>
            </a:r>
          </a:p>
          <a:p>
            <a:r>
              <a:rPr lang="en-US" dirty="0"/>
              <a:t>Airport itself and nearby processing centers generated some medium trucks</a:t>
            </a:r>
          </a:p>
          <a:p>
            <a:r>
              <a:rPr lang="en-US" dirty="0"/>
              <a:t>Goods shipped by airport tends to be lower weight</a:t>
            </a:r>
          </a:p>
          <a:p>
            <a:r>
              <a:rPr lang="en-US" sz="1600" dirty="0"/>
              <a:t>Size of dot proportional to number of trucks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828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2C391B1-0543-48F6-89BA-053577D93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the illustrations tell us about ports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3FDE7C6-9BDC-4ACA-B60F-DDC64A7FE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00" y="1611680"/>
            <a:ext cx="12339251" cy="4351338"/>
          </a:xfrm>
        </p:spPr>
        <p:txBody>
          <a:bodyPr>
            <a:normAutofit/>
          </a:bodyPr>
          <a:lstStyle/>
          <a:p>
            <a:r>
              <a:rPr lang="en-US" dirty="0"/>
              <a:t>Ports are decent truck generators, but not the biggest truck generators as some believed</a:t>
            </a:r>
          </a:p>
          <a:p>
            <a:r>
              <a:rPr lang="en-US" dirty="0"/>
              <a:t>Big chemical plants and oil refinery generators a lot more truck traffic, especially heavy trucks</a:t>
            </a:r>
          </a:p>
          <a:p>
            <a:r>
              <a:rPr lang="en-US" dirty="0"/>
              <a:t>Overall trucks at port are very small relative to regional truck traffic</a:t>
            </a:r>
          </a:p>
          <a:p>
            <a:r>
              <a:rPr lang="en-US" dirty="0"/>
              <a:t>Port is an important component, but not all, in freight planning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408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2C391B1-0543-48F6-89BA-053577D93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the illustrations does not tell about port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3FDE7C6-9BDC-4ACA-B60F-DDC64A7FE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01" y="1680444"/>
            <a:ext cx="11465086" cy="4351338"/>
          </a:xfrm>
        </p:spPr>
        <p:txBody>
          <a:bodyPr/>
          <a:lstStyle/>
          <a:p>
            <a:r>
              <a:rPr lang="en-US" dirty="0"/>
              <a:t>Truck GPS are not commodity flow</a:t>
            </a:r>
          </a:p>
          <a:p>
            <a:pPr lvl="1"/>
            <a:r>
              <a:rPr lang="en-US" dirty="0"/>
              <a:t>It only show the first/last truck at port, but cannot trace the connecting freight truck/rail tour to transport the commodities to their final destination. </a:t>
            </a:r>
          </a:p>
          <a:p>
            <a:r>
              <a:rPr lang="en-US" dirty="0"/>
              <a:t>These illustrations cannot demonstrate the economic contributions of ports.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409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55617A-3726-4A8C-AB5B-4B7821D2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Outliner TAZ 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AC867F-FF4D-4F9D-A4BF-E3EDEA2A1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9727" y="1615130"/>
            <a:ext cx="9045587" cy="4351338"/>
          </a:xfrm>
        </p:spPr>
        <p:txBody>
          <a:bodyPr/>
          <a:lstStyle/>
          <a:p>
            <a:r>
              <a:rPr lang="en-US" dirty="0"/>
              <a:t>There are some TAZs where employments are not good indicators of truck activities. </a:t>
            </a:r>
          </a:p>
          <a:p>
            <a:r>
              <a:rPr lang="en-US" dirty="0"/>
              <a:t>Truck activities could be very high or very low relatively to number of employments</a:t>
            </a:r>
          </a:p>
          <a:p>
            <a:r>
              <a:rPr lang="en-US" dirty="0"/>
              <a:t>The visualization could identifies causes of some outliners</a:t>
            </a:r>
          </a:p>
        </p:txBody>
      </p:sp>
    </p:spTree>
    <p:extLst>
      <p:ext uri="{BB962C8B-B14F-4D97-AF65-F5344CB8AC3E}">
        <p14:creationId xmlns:p14="http://schemas.microsoft.com/office/powerpoint/2010/main" val="2321965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3EA6D-6E54-415A-AA59-0F9F93E31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TAZ with many jobs and few trucks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669B0417-4B44-4B6A-8440-F21CEF4AA7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20586"/>
            <a:ext cx="5930540" cy="458268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CDB1C82-0505-4E98-B928-BB29E0A4CA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58 TAZ with</a:t>
            </a:r>
          </a:p>
          <a:p>
            <a:pPr lvl="1"/>
            <a:r>
              <a:rPr lang="en-US" dirty="0"/>
              <a:t>Less than 30 heavy trucks</a:t>
            </a:r>
          </a:p>
          <a:p>
            <a:pPr lvl="1"/>
            <a:r>
              <a:rPr lang="en-US" dirty="0"/>
              <a:t>Less than 200 medium trucks</a:t>
            </a:r>
          </a:p>
          <a:p>
            <a:pPr lvl="1"/>
            <a:r>
              <a:rPr lang="en-US" dirty="0"/>
              <a:t>Over 1000 jobs</a:t>
            </a:r>
          </a:p>
          <a:p>
            <a:r>
              <a:rPr lang="en-US" dirty="0"/>
              <a:t>Mostly in CBD </a:t>
            </a:r>
          </a:p>
          <a:p>
            <a:pPr lvl="1"/>
            <a:r>
              <a:rPr lang="en-US" dirty="0"/>
              <a:t>Office and Education</a:t>
            </a:r>
          </a:p>
          <a:p>
            <a:pPr lvl="1"/>
            <a:r>
              <a:rPr lang="en-US" dirty="0"/>
              <a:t>Some of the office jobs with NACIS code “manufacturing” or “warehouse” </a:t>
            </a:r>
          </a:p>
          <a:p>
            <a:pPr lvl="1"/>
            <a:r>
              <a:rPr lang="en-US" dirty="0"/>
              <a:t>Headquarter issue</a:t>
            </a:r>
          </a:p>
          <a:p>
            <a:pPr lvl="1"/>
            <a:r>
              <a:rPr lang="en-US" dirty="0"/>
              <a:t>2 Exceptions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137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D48C09-2BC4-40C9-9673-CC1AC778A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Freight System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55EE18-74B2-4D5C-818C-83D625269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8463" y="1516062"/>
            <a:ext cx="9234273" cy="4351338"/>
          </a:xfrm>
        </p:spPr>
        <p:txBody>
          <a:bodyPr/>
          <a:lstStyle/>
          <a:p>
            <a:r>
              <a:rPr lang="en-US" dirty="0"/>
              <a:t>465 million tons of goods shipped annually on road</a:t>
            </a:r>
          </a:p>
          <a:p>
            <a:r>
              <a:rPr lang="en-US" dirty="0"/>
              <a:t>4 deep water ports. </a:t>
            </a:r>
          </a:p>
          <a:p>
            <a:r>
              <a:rPr lang="en-US" dirty="0"/>
              <a:t>Port of Houston ranked first in foreign waterborne tonnage and second in total tonnage among US*</a:t>
            </a:r>
          </a:p>
          <a:p>
            <a:r>
              <a:rPr lang="en-US" dirty="0"/>
              <a:t>Petroleum products, crude oil, and chemicals makes up over 85% of all trade flow in region’s ports</a:t>
            </a:r>
          </a:p>
          <a:p>
            <a:r>
              <a:rPr lang="en-US" dirty="0"/>
              <a:t>3 major airports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D7FE3D-216F-4EA7-873D-129DE8C714FA}"/>
              </a:ext>
            </a:extLst>
          </p:cNvPr>
          <p:cNvSpPr txBox="1"/>
          <p:nvPr/>
        </p:nvSpPr>
        <p:spPr>
          <a:xfrm>
            <a:off x="2578100" y="5867400"/>
            <a:ext cx="412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*USACE Navigation Data Center</a:t>
            </a:r>
          </a:p>
        </p:txBody>
      </p:sp>
    </p:spTree>
    <p:extLst>
      <p:ext uri="{BB962C8B-B14F-4D97-AF65-F5344CB8AC3E}">
        <p14:creationId xmlns:p14="http://schemas.microsoft.com/office/powerpoint/2010/main" val="12514066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587E48-8126-464D-B58C-B5AFDB8A3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Truck Example: USPS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656D029-1BAB-4F37-A3B3-F9F6F44269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6" y="1568885"/>
            <a:ext cx="5684884" cy="439286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249ECC-0B17-435C-A61D-C969EA2FF5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USPS vehicle maintenance center in this TAZ</a:t>
            </a:r>
          </a:p>
          <a:p>
            <a:r>
              <a:rPr lang="en-US" dirty="0"/>
              <a:t>Unexpected low number of trucks</a:t>
            </a:r>
          </a:p>
          <a:p>
            <a:r>
              <a:rPr lang="en-US" dirty="0"/>
              <a:t>Observed on other delivery companies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1D76E3F-E3DB-4D68-B07E-828E807F5B0D}"/>
              </a:ext>
            </a:extLst>
          </p:cNvPr>
          <p:cNvSpPr/>
          <p:nvPr/>
        </p:nvSpPr>
        <p:spPr>
          <a:xfrm>
            <a:off x="1555089" y="1819698"/>
            <a:ext cx="1100379" cy="83687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93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2CAD13-42B6-4FC2-B9D4-A469A85A2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Truck Example: Travel Center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CF139BCF-AC52-4A04-A9FC-932C475D42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09685" y="1228423"/>
            <a:ext cx="4310065" cy="469176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18FA3876-5DC3-4006-B15D-E45EEDDD9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90686"/>
            <a:ext cx="5418134" cy="4691769"/>
          </a:xfrm>
        </p:spPr>
        <p:txBody>
          <a:bodyPr/>
          <a:lstStyle/>
          <a:p>
            <a:r>
              <a:rPr lang="en-US" dirty="0"/>
              <a:t>Residential Area </a:t>
            </a:r>
          </a:p>
          <a:p>
            <a:r>
              <a:rPr lang="en-US" dirty="0"/>
              <a:t>There is a very large “Travel Center” for trucks </a:t>
            </a:r>
          </a:p>
          <a:p>
            <a:r>
              <a:rPr lang="en-US" dirty="0"/>
              <a:t>Travel centers also observed in other isolated heavy truck spots, but not every travel center is an isolated heavy truck spots.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A58356B7-2F19-4C6B-8287-875F0B4F1D68}"/>
              </a:ext>
            </a:extLst>
          </p:cNvPr>
          <p:cNvSpPr/>
          <p:nvPr/>
        </p:nvSpPr>
        <p:spPr>
          <a:xfrm>
            <a:off x="1534317" y="1345457"/>
            <a:ext cx="3860800" cy="4457700"/>
          </a:xfrm>
          <a:custGeom>
            <a:avLst/>
            <a:gdLst>
              <a:gd name="connsiteX0" fmla="*/ 127000 w 3860800"/>
              <a:gd name="connsiteY0" fmla="*/ 0 h 4457700"/>
              <a:gd name="connsiteX1" fmla="*/ 1295400 w 3860800"/>
              <a:gd name="connsiteY1" fmla="*/ 50800 h 4457700"/>
              <a:gd name="connsiteX2" fmla="*/ 1333500 w 3860800"/>
              <a:gd name="connsiteY2" fmla="*/ 520700 h 4457700"/>
              <a:gd name="connsiteX3" fmla="*/ 3416300 w 3860800"/>
              <a:gd name="connsiteY3" fmla="*/ 2413000 h 4457700"/>
              <a:gd name="connsiteX4" fmla="*/ 3517900 w 3860800"/>
              <a:gd name="connsiteY4" fmla="*/ 2501900 h 4457700"/>
              <a:gd name="connsiteX5" fmla="*/ 3835400 w 3860800"/>
              <a:gd name="connsiteY5" fmla="*/ 3073400 h 4457700"/>
              <a:gd name="connsiteX6" fmla="*/ 3860800 w 3860800"/>
              <a:gd name="connsiteY6" fmla="*/ 3390900 h 4457700"/>
              <a:gd name="connsiteX7" fmla="*/ 3492500 w 3860800"/>
              <a:gd name="connsiteY7" fmla="*/ 3352800 h 4457700"/>
              <a:gd name="connsiteX8" fmla="*/ 3340100 w 3860800"/>
              <a:gd name="connsiteY8" fmla="*/ 3365500 h 4457700"/>
              <a:gd name="connsiteX9" fmla="*/ 2755900 w 3860800"/>
              <a:gd name="connsiteY9" fmla="*/ 4000500 h 4457700"/>
              <a:gd name="connsiteX10" fmla="*/ 2616200 w 3860800"/>
              <a:gd name="connsiteY10" fmla="*/ 4013200 h 4457700"/>
              <a:gd name="connsiteX11" fmla="*/ 2133600 w 3860800"/>
              <a:gd name="connsiteY11" fmla="*/ 3695700 h 4457700"/>
              <a:gd name="connsiteX12" fmla="*/ 1358900 w 3860800"/>
              <a:gd name="connsiteY12" fmla="*/ 4457700 h 4457700"/>
              <a:gd name="connsiteX13" fmla="*/ 0 w 3860800"/>
              <a:gd name="connsiteY13" fmla="*/ 3289300 h 4457700"/>
              <a:gd name="connsiteX14" fmla="*/ 12700 w 3860800"/>
              <a:gd name="connsiteY14" fmla="*/ 7620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60800" h="4457700">
                <a:moveTo>
                  <a:pt x="127000" y="0"/>
                </a:moveTo>
                <a:lnTo>
                  <a:pt x="1295400" y="50800"/>
                </a:lnTo>
                <a:lnTo>
                  <a:pt x="1333500" y="520700"/>
                </a:lnTo>
                <a:lnTo>
                  <a:pt x="3416300" y="2413000"/>
                </a:lnTo>
                <a:lnTo>
                  <a:pt x="3517900" y="2501900"/>
                </a:lnTo>
                <a:lnTo>
                  <a:pt x="3835400" y="3073400"/>
                </a:lnTo>
                <a:lnTo>
                  <a:pt x="3860800" y="3390900"/>
                </a:lnTo>
                <a:lnTo>
                  <a:pt x="3492500" y="3352800"/>
                </a:lnTo>
                <a:lnTo>
                  <a:pt x="3340100" y="3365500"/>
                </a:lnTo>
                <a:lnTo>
                  <a:pt x="2755900" y="4000500"/>
                </a:lnTo>
                <a:lnTo>
                  <a:pt x="2616200" y="4013200"/>
                </a:lnTo>
                <a:lnTo>
                  <a:pt x="2133600" y="3695700"/>
                </a:lnTo>
                <a:lnTo>
                  <a:pt x="1358900" y="4457700"/>
                </a:lnTo>
                <a:lnTo>
                  <a:pt x="0" y="3289300"/>
                </a:lnTo>
                <a:cubicBezTo>
                  <a:pt x="4233" y="2218267"/>
                  <a:pt x="8467" y="1147233"/>
                  <a:pt x="12700" y="762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636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B925B-EAD8-4954-BC75-94FEEFCE5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Truck TAZ: Subdivision Construction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7065E5E-6BEB-45E5-A7BB-E37A4D4106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8" t="9062" r="10294" b="7200"/>
          <a:stretch/>
        </p:blipFill>
        <p:spPr>
          <a:xfrm>
            <a:off x="1192928" y="1475474"/>
            <a:ext cx="5692811" cy="448627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0D52D6-C516-4050-9E44-85EBD2AFF6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21 job, around 2700 trucks</a:t>
            </a:r>
          </a:p>
          <a:p>
            <a:r>
              <a:rPr lang="en-US" dirty="0"/>
              <a:t>Possibly construction related vehicles</a:t>
            </a:r>
          </a:p>
          <a:p>
            <a:r>
              <a:rPr lang="en-US" dirty="0"/>
              <a:t>A very large new sub-division </a:t>
            </a:r>
          </a:p>
          <a:p>
            <a:r>
              <a:rPr lang="en-US" dirty="0"/>
              <a:t>Trucks activity vary on different “building” sub-divisions, probably depends on construction stage and size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660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D3B74271-AB89-4503-892F-6F2540C1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 on Outliners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C142A51-744F-4F6E-BF09-37FE1A7FE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6" y="1615130"/>
            <a:ext cx="10199767" cy="4351338"/>
          </a:xfrm>
        </p:spPr>
        <p:txBody>
          <a:bodyPr>
            <a:normAutofit/>
          </a:bodyPr>
          <a:lstStyle/>
          <a:p>
            <a:r>
              <a:rPr lang="en-US" dirty="0"/>
              <a:t>Some TAZ where employments are not good indicators of truck activities</a:t>
            </a:r>
          </a:p>
          <a:p>
            <a:r>
              <a:rPr lang="en-US" dirty="0"/>
              <a:t>Visualization could explains some causes of outliners:</a:t>
            </a:r>
          </a:p>
          <a:p>
            <a:pPr lvl="1"/>
            <a:r>
              <a:rPr lang="en-US" dirty="0"/>
              <a:t>Office centers generates less truck trips per employment</a:t>
            </a:r>
          </a:p>
          <a:p>
            <a:pPr lvl="1"/>
            <a:r>
              <a:rPr lang="en-US" dirty="0"/>
              <a:t>Delivery trucks not well captured</a:t>
            </a:r>
          </a:p>
          <a:p>
            <a:pPr lvl="1"/>
            <a:r>
              <a:rPr lang="en-US" dirty="0"/>
              <a:t>Special event centers, travel centers and construction sites generate many trucks without much employment</a:t>
            </a:r>
          </a:p>
          <a:p>
            <a:pPr lvl="1"/>
            <a:r>
              <a:rPr lang="en-US" dirty="0"/>
              <a:t>Employment database may locate some employments at headquarter than at actual work location</a:t>
            </a:r>
          </a:p>
          <a:p>
            <a:r>
              <a:rPr lang="en-US" dirty="0"/>
              <a:t>Illustration could not identify all causes of evert outliners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71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691E56-0FBF-470D-8ED3-F15067664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Bonus: External Truck Stop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DA73596-5A9E-4991-BB09-73F0EA981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4734" y="1092765"/>
            <a:ext cx="6873180" cy="526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941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C63D834E-E2AE-451D-9AF5-BB2CE7A54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8800" b="1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14F24-A2BD-4F4C-BA76-99CBE8805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Chi Ping Lam</a:t>
            </a:r>
          </a:p>
          <a:p>
            <a:pPr marL="0" indent="0" algn="ctr">
              <a:buNone/>
            </a:pPr>
            <a:r>
              <a:rPr lang="en-US" dirty="0"/>
              <a:t>Principal Data Analyst</a:t>
            </a:r>
          </a:p>
          <a:p>
            <a:pPr marL="0" indent="0" algn="ctr">
              <a:buNone/>
            </a:pPr>
            <a:r>
              <a:rPr lang="en-US" dirty="0"/>
              <a:t>Houston-Galveston Area Council</a:t>
            </a:r>
          </a:p>
          <a:p>
            <a:pPr marL="0" indent="0" algn="ctr">
              <a:buNone/>
            </a:pPr>
            <a:r>
              <a:rPr lang="en-US" dirty="0"/>
              <a:t>Email: Chi-ping.lam@h-gac.com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867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8A77EC-FA53-4A58-89A7-DF073CED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B9D76F-9E9B-40E1-94DD-36A99BA0A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H-GAC is developing a tour-based Truck Model</a:t>
            </a:r>
          </a:p>
          <a:p>
            <a:r>
              <a:rPr lang="en-US" dirty="0"/>
              <a:t>Purchased truck GPS data from third-party vendor</a:t>
            </a:r>
          </a:p>
          <a:p>
            <a:r>
              <a:rPr lang="en-US" dirty="0"/>
              <a:t>Cambridge Systematics is the consultant </a:t>
            </a:r>
          </a:p>
          <a:p>
            <a:pPr lvl="1"/>
            <a:r>
              <a:rPr lang="en-US" dirty="0"/>
              <a:t>The GPS raw data is confidential for model development</a:t>
            </a:r>
          </a:p>
          <a:p>
            <a:pPr lvl="1"/>
            <a:r>
              <a:rPr lang="en-US" dirty="0"/>
              <a:t>Consultant produces GPS data metrics </a:t>
            </a:r>
          </a:p>
          <a:p>
            <a:pPr lvl="1"/>
            <a:r>
              <a:rPr lang="en-US" dirty="0"/>
              <a:t>One metrics is origin and destination in TAZ level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398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90FA0-1782-474C-B40A-C5BD618E5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DB7FD2-6B0D-4CE2-82C1-535F0145C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Three truck classes</a:t>
            </a:r>
          </a:p>
          <a:p>
            <a:pPr lvl="1"/>
            <a:r>
              <a:rPr lang="en-US" dirty="0"/>
              <a:t>Heavy, Medium, Light</a:t>
            </a:r>
          </a:p>
          <a:p>
            <a:r>
              <a:rPr lang="en-US" dirty="0"/>
              <a:t>Heavy and medium truck data for April and October 2016</a:t>
            </a:r>
          </a:p>
          <a:p>
            <a:r>
              <a:rPr lang="en-US" dirty="0"/>
              <a:t>Light truck data from November 2015 to October 2016</a:t>
            </a:r>
          </a:p>
          <a:p>
            <a:r>
              <a:rPr lang="en-US" dirty="0"/>
              <a:t>Information</a:t>
            </a:r>
          </a:p>
          <a:p>
            <a:pPr lvl="1"/>
            <a:r>
              <a:rPr lang="en-US" dirty="0"/>
              <a:t>Location (Lat-long) of a stop</a:t>
            </a:r>
          </a:p>
          <a:p>
            <a:pPr lvl="1"/>
            <a:r>
              <a:rPr lang="en-US" dirty="0"/>
              <a:t>Time of a stop</a:t>
            </a:r>
          </a:p>
          <a:p>
            <a:r>
              <a:rPr lang="en-US" dirty="0"/>
              <a:t>Stop purpose implied by parcel land use</a:t>
            </a:r>
          </a:p>
          <a:p>
            <a:r>
              <a:rPr lang="en-US" dirty="0"/>
              <a:t>Disaggregated data and aggregation below TAZ level is confidential</a:t>
            </a:r>
          </a:p>
        </p:txBody>
      </p:sp>
    </p:spTree>
    <p:extLst>
      <p:ext uri="{BB962C8B-B14F-4D97-AF65-F5344CB8AC3E}">
        <p14:creationId xmlns:p14="http://schemas.microsoft.com/office/powerpoint/2010/main" val="543178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36F561-6C83-40D3-9879-B0ADFE0C5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Truck Classification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D5D4CBC9-131A-4831-BDB9-6E04CA8E27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0236549"/>
              </p:ext>
            </p:extLst>
          </p:nvPr>
        </p:nvGraphicFramePr>
        <p:xfrm>
          <a:off x="201828" y="1630816"/>
          <a:ext cx="11788344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9448">
                  <a:extLst>
                    <a:ext uri="{9D8B030D-6E8A-4147-A177-3AD203B41FA5}">
                      <a16:colId xmlns:a16="http://schemas.microsoft.com/office/drawing/2014/main" xmlns="" val="1120766089"/>
                    </a:ext>
                  </a:extLst>
                </a:gridCol>
                <a:gridCol w="3929448">
                  <a:extLst>
                    <a:ext uri="{9D8B030D-6E8A-4147-A177-3AD203B41FA5}">
                      <a16:colId xmlns:a16="http://schemas.microsoft.com/office/drawing/2014/main" xmlns="" val="4268836800"/>
                    </a:ext>
                  </a:extLst>
                </a:gridCol>
                <a:gridCol w="3929448">
                  <a:extLst>
                    <a:ext uri="{9D8B030D-6E8A-4147-A177-3AD203B41FA5}">
                      <a16:colId xmlns:a16="http://schemas.microsoft.com/office/drawing/2014/main" xmlns="" val="272005585"/>
                    </a:ext>
                  </a:extLst>
                </a:gridCol>
              </a:tblGrid>
              <a:tr h="413827">
                <a:tc>
                  <a:txBody>
                    <a:bodyPr/>
                    <a:lstStyle/>
                    <a:p>
                      <a:r>
                        <a:rPr lang="en-US" sz="2400" dirty="0"/>
                        <a:t>Truck Model Classification</a:t>
                      </a:r>
                    </a:p>
                  </a:txBody>
                  <a:tcPr marL="109991" marR="10999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FHWA </a:t>
                      </a:r>
                      <a:r>
                        <a:rPr lang="en-US" sz="2400" dirty="0" err="1"/>
                        <a:t>Classifiction</a:t>
                      </a:r>
                      <a:endParaRPr lang="en-US" sz="2400" dirty="0"/>
                    </a:p>
                  </a:txBody>
                  <a:tcPr marL="109991" marR="10999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Description</a:t>
                      </a:r>
                    </a:p>
                  </a:txBody>
                  <a:tcPr marL="109991" marR="109991"/>
                </a:tc>
                <a:extLst>
                  <a:ext uri="{0D108BD9-81ED-4DB2-BD59-A6C34878D82A}">
                    <a16:rowId xmlns:a16="http://schemas.microsoft.com/office/drawing/2014/main" xmlns="" val="1372237204"/>
                  </a:ext>
                </a:extLst>
              </a:tr>
              <a:tr h="744889">
                <a:tc>
                  <a:txBody>
                    <a:bodyPr/>
                    <a:lstStyle/>
                    <a:p>
                      <a:r>
                        <a:rPr lang="en-US" sz="2400" dirty="0"/>
                        <a:t>Heavy</a:t>
                      </a:r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 marL="109991" marR="10999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 to 13</a:t>
                      </a:r>
                    </a:p>
                  </a:txBody>
                  <a:tcPr marL="109991" marR="10999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Large combination tractor trailers</a:t>
                      </a:r>
                    </a:p>
                  </a:txBody>
                  <a:tcPr marL="109991" marR="109991"/>
                </a:tc>
                <a:extLst>
                  <a:ext uri="{0D108BD9-81ED-4DB2-BD59-A6C34878D82A}">
                    <a16:rowId xmlns:a16="http://schemas.microsoft.com/office/drawing/2014/main" xmlns="" val="3469756199"/>
                  </a:ext>
                </a:extLst>
              </a:tr>
              <a:tr h="744889">
                <a:tc>
                  <a:txBody>
                    <a:bodyPr/>
                    <a:lstStyle/>
                    <a:p>
                      <a:r>
                        <a:rPr lang="en-US" sz="2400" dirty="0"/>
                        <a:t>Medium</a:t>
                      </a:r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 marL="109991" marR="10999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 to 7</a:t>
                      </a:r>
                    </a:p>
                  </a:txBody>
                  <a:tcPr marL="109991" marR="10999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Singe unit trucks</a:t>
                      </a:r>
                    </a:p>
                  </a:txBody>
                  <a:tcPr marL="109991" marR="109991"/>
                </a:tc>
                <a:extLst>
                  <a:ext uri="{0D108BD9-81ED-4DB2-BD59-A6C34878D82A}">
                    <a16:rowId xmlns:a16="http://schemas.microsoft.com/office/drawing/2014/main" xmlns="" val="3080955139"/>
                  </a:ext>
                </a:extLst>
              </a:tr>
              <a:tr h="1075951">
                <a:tc>
                  <a:txBody>
                    <a:bodyPr/>
                    <a:lstStyle/>
                    <a:p>
                      <a:r>
                        <a:rPr lang="en-US" sz="2400" dirty="0"/>
                        <a:t>Light</a:t>
                      </a:r>
                    </a:p>
                  </a:txBody>
                  <a:tcPr marL="109991" marR="10999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 marL="109991" marR="10999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Pickups, vans, and SUV with no more than 4 tires and less than 14,000 </a:t>
                      </a:r>
                      <a:r>
                        <a:rPr lang="en-US" sz="2400" dirty="0" err="1"/>
                        <a:t>lbs</a:t>
                      </a:r>
                      <a:endParaRPr lang="en-US" sz="2400" dirty="0"/>
                    </a:p>
                  </a:txBody>
                  <a:tcPr marL="109991" marR="109991"/>
                </a:tc>
                <a:extLst>
                  <a:ext uri="{0D108BD9-81ED-4DB2-BD59-A6C34878D82A}">
                    <a16:rowId xmlns:a16="http://schemas.microsoft.com/office/drawing/2014/main" xmlns="" val="2574066441"/>
                  </a:ext>
                </a:extLst>
              </a:tr>
            </a:tbl>
          </a:graphicData>
        </a:graphic>
      </p:graphicFrame>
      <p:pic>
        <p:nvPicPr>
          <p:cNvPr id="1026" name="Picture 2" descr="FHWA Class 3 â 2 Axles, 4-Tire&#10;Single Units, Pickup or Van (With 1- or 2-Axle Trailers) (click in image to see full-size image)">
            <a:extLst>
              <a:ext uri="{FF2B5EF4-FFF2-40B4-BE49-F238E27FC236}">
                <a16:creationId xmlns:a16="http://schemas.microsoft.com/office/drawing/2014/main" xmlns="" id="{9D12E197-AD64-464C-A2E7-A9CBB9AE0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14" y="4519776"/>
            <a:ext cx="3004557" cy="9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FHWA Class 6 â 3 Axles, Single&#10;Unit (click in image to see full-size image)">
            <a:extLst>
              <a:ext uri="{FF2B5EF4-FFF2-40B4-BE49-F238E27FC236}">
                <a16:creationId xmlns:a16="http://schemas.microsoft.com/office/drawing/2014/main" xmlns="" id="{23B6BB7D-EBBB-4E30-944F-6AED61DBE1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F885BC-21F9-4055-A843-0DED5B4A2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312" y="3351490"/>
            <a:ext cx="1628775" cy="942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7D2952-6BFE-445C-A99A-97E2E2EFE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184" y="2447685"/>
            <a:ext cx="2820987" cy="6784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4A2A113-519F-45A4-AB94-81A43745474F}"/>
              </a:ext>
            </a:extLst>
          </p:cNvPr>
          <p:cNvSpPr txBox="1"/>
          <p:nvPr/>
        </p:nvSpPr>
        <p:spPr>
          <a:xfrm>
            <a:off x="100228" y="5734094"/>
            <a:ext cx="1125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*Illustration Source: http://onlinemanuals.txdot.gov/txdotmanuals/tda/fhwa_vehicle_classification_figures.htm</a:t>
            </a:r>
          </a:p>
        </p:txBody>
      </p:sp>
    </p:spTree>
    <p:extLst>
      <p:ext uri="{BB962C8B-B14F-4D97-AF65-F5344CB8AC3E}">
        <p14:creationId xmlns:p14="http://schemas.microsoft.com/office/powerpoint/2010/main" val="2750062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2FDDE3-E8DF-4BB1-ABE1-2AE39A2B6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of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7A870E-4BD2-44EB-81AC-31FBFE8CB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Quick data quality check</a:t>
            </a:r>
          </a:p>
          <a:p>
            <a:pPr lvl="1"/>
            <a:r>
              <a:rPr lang="en-US" dirty="0"/>
              <a:t>Location makes sense?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Tells a visual story</a:t>
            </a:r>
          </a:p>
          <a:p>
            <a:pPr lvl="1"/>
            <a:r>
              <a:rPr lang="en-US" dirty="0"/>
              <a:t>Where are the trucks?</a:t>
            </a:r>
          </a:p>
          <a:p>
            <a:pPr lvl="1"/>
            <a:r>
              <a:rPr lang="en-US" dirty="0"/>
              <a:t>Perception vs data</a:t>
            </a:r>
          </a:p>
          <a:p>
            <a:pPr lvl="1"/>
            <a:endParaRPr lang="en-US" dirty="0"/>
          </a:p>
          <a:p>
            <a:r>
              <a:rPr lang="en-US" dirty="0"/>
              <a:t>Why on TAZ level?</a:t>
            </a:r>
          </a:p>
          <a:p>
            <a:pPr lvl="1"/>
            <a:r>
              <a:rPr lang="en-US" dirty="0"/>
              <a:t>TAZ level is not confidential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467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917F0-0051-4299-8775-81B406F43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question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E4A871E-FA62-4D56-B825-9BEBF881F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Are the 3 classes of trucks have similar origins and destinations?</a:t>
            </a:r>
          </a:p>
          <a:p>
            <a:r>
              <a:rPr lang="en-US" sz="4800" dirty="0"/>
              <a:t>Answer: No</a:t>
            </a:r>
          </a:p>
        </p:txBody>
      </p:sp>
    </p:spTree>
    <p:extLst>
      <p:ext uri="{BB962C8B-B14F-4D97-AF65-F5344CB8AC3E}">
        <p14:creationId xmlns:p14="http://schemas.microsoft.com/office/powerpoint/2010/main" val="2230886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709CD4AD-0D2B-43E9-977F-560082D35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Heavy vs Medium Truck Tour Origin</a:t>
            </a:r>
          </a:p>
        </p:txBody>
      </p:sp>
      <p:pic>
        <p:nvPicPr>
          <p:cNvPr id="9" name="Content Placeholder 8" descr="Origin HD.pdf - Adobe Acrobat Reader DC">
            <a:extLst>
              <a:ext uri="{FF2B5EF4-FFF2-40B4-BE49-F238E27FC236}">
                <a16:creationId xmlns:a16="http://schemas.microsoft.com/office/drawing/2014/main" xmlns="" id="{8311927A-0557-42A6-B790-D28798A940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3" t="28087" r="41176" b="15049"/>
          <a:stretch/>
        </p:blipFill>
        <p:spPr>
          <a:xfrm>
            <a:off x="2161839" y="1253044"/>
            <a:ext cx="4108331" cy="4991228"/>
          </a:xfrm>
        </p:spPr>
      </p:pic>
      <p:pic>
        <p:nvPicPr>
          <p:cNvPr id="13" name="Content Placeholder 12" descr="Origin MD.pdf - Adobe Acrobat Reader DC">
            <a:extLst>
              <a:ext uri="{FF2B5EF4-FFF2-40B4-BE49-F238E27FC236}">
                <a16:creationId xmlns:a16="http://schemas.microsoft.com/office/drawing/2014/main" xmlns="" id="{34C8957B-9D50-40B5-BE35-3F8C4FC528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2" t="28198" r="41176" b="16768"/>
          <a:stretch/>
        </p:blipFill>
        <p:spPr>
          <a:xfrm>
            <a:off x="6870700" y="1252933"/>
            <a:ext cx="4265386" cy="5015283"/>
          </a:xfrm>
        </p:spPr>
      </p:pic>
    </p:spTree>
    <p:extLst>
      <p:ext uri="{BB962C8B-B14F-4D97-AF65-F5344CB8AC3E}">
        <p14:creationId xmlns:p14="http://schemas.microsoft.com/office/powerpoint/2010/main" val="323812796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hgacmpo-slide-template-2018-v1.potx" id="{1498356D-ACBC-45C2-8207-AC78A64CF50A}" vid="{58553848-9DD8-4495-9E22-50589F79B2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15081</TotalTime>
  <Words>1436</Words>
  <Application>Microsoft Office PowerPoint</Application>
  <PresentationFormat>Custom</PresentationFormat>
  <Paragraphs>217</Paragraphs>
  <Slides>35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1_Office Theme</vt:lpstr>
      <vt:lpstr>Visualization of Truck GPS  Origin-Destination</vt:lpstr>
      <vt:lpstr>H-GAC Region</vt:lpstr>
      <vt:lpstr>Freight System </vt:lpstr>
      <vt:lpstr>Background </vt:lpstr>
      <vt:lpstr>Data Collected</vt:lpstr>
      <vt:lpstr>Truck Classification</vt:lpstr>
      <vt:lpstr>Motivation of Visualization</vt:lpstr>
      <vt:lpstr>First question</vt:lpstr>
      <vt:lpstr>Heavy vs Medium Truck Tour Origin</vt:lpstr>
      <vt:lpstr>Light vs Medium Truck Tour Origin</vt:lpstr>
      <vt:lpstr>Second Question</vt:lpstr>
      <vt:lpstr>Truck Tour Origin  by Land use</vt:lpstr>
      <vt:lpstr>Heavy Trucks vs Parcel Level Land use</vt:lpstr>
      <vt:lpstr>Heavy Truck vs  Land Use</vt:lpstr>
      <vt:lpstr>Medium Trucks vs Parcel Level Land use</vt:lpstr>
      <vt:lpstr>Medium Truck vs Land Use</vt:lpstr>
      <vt:lpstr>Light Trucks vs Parcel Land use</vt:lpstr>
      <vt:lpstr>Light Truck vs Land Use</vt:lpstr>
      <vt:lpstr>Summary of trucks vs Parcel Land use</vt:lpstr>
      <vt:lpstr>Truck vs Employment</vt:lpstr>
      <vt:lpstr>How about ports?</vt:lpstr>
      <vt:lpstr>Port of Houston  - Heavy Trucks</vt:lpstr>
      <vt:lpstr>Port of Houston  - Medium Trucks</vt:lpstr>
      <vt:lpstr>IAH Airport- Heavy Trucks</vt:lpstr>
      <vt:lpstr>IAH Airport- Medium Trucks</vt:lpstr>
      <vt:lpstr>What the illustrations tell us about ports</vt:lpstr>
      <vt:lpstr>What the illustrations does not tell about port</vt:lpstr>
      <vt:lpstr>Outliner TAZ Case Study</vt:lpstr>
      <vt:lpstr>TAZ with many jobs and few trucks</vt:lpstr>
      <vt:lpstr>Low Truck Example: USPS</vt:lpstr>
      <vt:lpstr>High Truck Example: Travel Center</vt:lpstr>
      <vt:lpstr>High Truck TAZ: Subdivision Construction</vt:lpstr>
      <vt:lpstr>Observations on Outliners</vt:lpstr>
      <vt:lpstr>Bonus: External Truck Stop 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Lam, Chi Ping</dc:creator>
  <cp:lastModifiedBy>Keith Killough</cp:lastModifiedBy>
  <cp:revision>200</cp:revision>
  <dcterms:created xsi:type="dcterms:W3CDTF">2019-04-04T18:56:18Z</dcterms:created>
  <dcterms:modified xsi:type="dcterms:W3CDTF">2019-05-31T22:06:18Z</dcterms:modified>
</cp:coreProperties>
</file>